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285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>
        <p:scale>
          <a:sx n="118" d="100"/>
          <a:sy n="118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9047-24EC-4F30-B4DD-B011684A338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4B517A-96F8-4244-9231-F6E63C24203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9047-24EC-4F30-B4DD-B011684A338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517A-96F8-4244-9231-F6E63C242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9047-24EC-4F30-B4DD-B011684A338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517A-96F8-4244-9231-F6E63C242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CA9047-24EC-4F30-B4DD-B011684A338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4B517A-96F8-4244-9231-F6E63C24203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9047-24EC-4F30-B4DD-B011684A338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517A-96F8-4244-9231-F6E63C2420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9047-24EC-4F30-B4DD-B011684A338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517A-96F8-4244-9231-F6E63C2420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517A-96F8-4244-9231-F6E63C2420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9047-24EC-4F30-B4DD-B011684A338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9047-24EC-4F30-B4DD-B011684A338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517A-96F8-4244-9231-F6E63C2420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9047-24EC-4F30-B4DD-B011684A338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517A-96F8-4244-9231-F6E63C242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CA9047-24EC-4F30-B4DD-B011684A338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4B517A-96F8-4244-9231-F6E63C2420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9047-24EC-4F30-B4DD-B011684A338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4B517A-96F8-4244-9231-F6E63C2420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CA9047-24EC-4F30-B4DD-B011684A338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4B517A-96F8-4244-9231-F6E63C24203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videofilmmaker.com/filmmaking/film-techniqu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But were afraid to ASK!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Everything You Wanted to Know About CAMERA ANGLES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CLOSE UP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Almost no background visible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Concentrates on full face (shoulders can be present)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Objects would fully fill the screen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Magnifies the importance of face/object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Brings us into the mind of character, think: personal space issues.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(Shot Length)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lose up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219200"/>
            <a:ext cx="2743200" cy="263538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Up Examples</a:t>
            </a:r>
            <a:endParaRPr lang="en-US" dirty="0"/>
          </a:p>
        </p:txBody>
      </p:sp>
      <p:pic>
        <p:nvPicPr>
          <p:cNvPr id="5" name="Picture 4" descr="close up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54578" y="1295400"/>
            <a:ext cx="3203522" cy="2124075"/>
          </a:xfrm>
          <a:prstGeom prst="rect">
            <a:avLst/>
          </a:prstGeom>
        </p:spPr>
      </p:pic>
      <p:pic>
        <p:nvPicPr>
          <p:cNvPr id="6" name="Picture 5" descr="close up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4343400"/>
            <a:ext cx="3810000" cy="2133600"/>
          </a:xfrm>
          <a:prstGeom prst="rect">
            <a:avLst/>
          </a:prstGeom>
        </p:spPr>
      </p:pic>
      <p:pic>
        <p:nvPicPr>
          <p:cNvPr id="7" name="Picture 6" descr="close up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6400" y="3505200"/>
            <a:ext cx="2133600" cy="320623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EXTREME CLOSE UP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Considered a SFX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 part of an object (eyes, mouth) filling up the screen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 small object (a quarter, a football) filling up the scene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(Shot Length)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xtrem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524000"/>
            <a:ext cx="3200400" cy="212972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 Close Up Examples</a:t>
            </a:r>
            <a:endParaRPr lang="en-US" dirty="0"/>
          </a:p>
        </p:txBody>
      </p:sp>
      <p:pic>
        <p:nvPicPr>
          <p:cNvPr id="5" name="Picture 4" descr="extrem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447800"/>
            <a:ext cx="3200400" cy="2370189"/>
          </a:xfrm>
          <a:prstGeom prst="rect">
            <a:avLst/>
          </a:prstGeom>
        </p:spPr>
      </p:pic>
      <p:pic>
        <p:nvPicPr>
          <p:cNvPr id="6" name="Picture 5" descr="extreme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4267200"/>
            <a:ext cx="3200400" cy="1994615"/>
          </a:xfrm>
          <a:prstGeom prst="rect">
            <a:avLst/>
          </a:prstGeom>
        </p:spPr>
      </p:pic>
      <p:pic>
        <p:nvPicPr>
          <p:cNvPr id="7" name="Picture 6" descr="extreme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4191000"/>
            <a:ext cx="3048000" cy="2217631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parison fram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958" y="1752600"/>
            <a:ext cx="8629740" cy="4038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Comparisons </a:t>
            </a:r>
            <a:r>
              <a:rPr lang="en-US" dirty="0" smtClean="0"/>
              <a:t>of Framing Shots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BIRD’S-EYE VIEW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Shows scene/shot from directly overhead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Sometimes making object unrecognizable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God-like view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ANGLES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High Angle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Similar to but not as severe as Bird’s-Eye View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Camera is elevated and looks down on subjects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Makes subject seem smaller, less significant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ANGLES 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bird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295400"/>
            <a:ext cx="3574330" cy="2667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Bird’s Eye v. High Angle</a:t>
            </a:r>
            <a:endParaRPr lang="en-US" dirty="0"/>
          </a:p>
        </p:txBody>
      </p:sp>
      <p:pic>
        <p:nvPicPr>
          <p:cNvPr id="9" name="Picture 8" descr="bird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4114800"/>
            <a:ext cx="3200400" cy="2397211"/>
          </a:xfrm>
          <a:prstGeom prst="rect">
            <a:avLst/>
          </a:prstGeom>
        </p:spPr>
      </p:pic>
      <p:pic>
        <p:nvPicPr>
          <p:cNvPr id="10" name="Picture 9" descr="high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1295400"/>
            <a:ext cx="3810000" cy="2133600"/>
          </a:xfrm>
          <a:prstGeom prst="rect">
            <a:avLst/>
          </a:prstGeom>
        </p:spPr>
      </p:pic>
      <p:pic>
        <p:nvPicPr>
          <p:cNvPr id="11" name="Picture 10" descr="high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3810000"/>
            <a:ext cx="3429000" cy="25717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EYE LEVEL</a:t>
            </a:r>
          </a:p>
          <a:p>
            <a:pPr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A neutral shot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Approximates “normal” vision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Most common angle used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ANGLES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LOW ANGLE</a:t>
            </a:r>
          </a:p>
          <a:p>
            <a:pPr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Camera is place BELOW normal use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Subjects appear bigger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Can be used to make audience feel inferior or confused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Background in Low Angle shots are often the sky or ceiling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ANGLES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Camera Angles and movements combine to create a sequence of images, just as words, word order and punctuation combine to make the meaning of a sentence.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You need a straightforward set of key terms to describe them!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Angles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low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00200"/>
            <a:ext cx="3048000" cy="2057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Angle &amp; Eye Level Examples</a:t>
            </a:r>
            <a:endParaRPr lang="en-US" dirty="0"/>
          </a:p>
        </p:txBody>
      </p:sp>
      <p:pic>
        <p:nvPicPr>
          <p:cNvPr id="14" name="Picture 13" descr="low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1" y="4038600"/>
            <a:ext cx="3581400" cy="1905000"/>
          </a:xfrm>
          <a:prstGeom prst="rect">
            <a:avLst/>
          </a:prstGeom>
        </p:spPr>
      </p:pic>
      <p:pic>
        <p:nvPicPr>
          <p:cNvPr id="15" name="Picture 14" descr="eye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1600200"/>
            <a:ext cx="3159985" cy="2057400"/>
          </a:xfrm>
          <a:prstGeom prst="rect">
            <a:avLst/>
          </a:prstGeom>
        </p:spPr>
      </p:pic>
      <p:pic>
        <p:nvPicPr>
          <p:cNvPr id="16" name="Picture 15" descr="eye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4114800"/>
            <a:ext cx="3878792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OBLIQUE/CANTED ANGLE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The camera is tilted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Suggests confusion, being unbalanced, or mental instability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ANGLES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nted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295400"/>
            <a:ext cx="4044462" cy="2286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Oblique/Canted Angle Examples</a:t>
            </a:r>
            <a:endParaRPr lang="en-US" dirty="0"/>
          </a:p>
        </p:txBody>
      </p:sp>
      <p:pic>
        <p:nvPicPr>
          <p:cNvPr id="5" name="Picture 4" descr="canted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295400"/>
            <a:ext cx="3797839" cy="2366963"/>
          </a:xfrm>
          <a:prstGeom prst="rect">
            <a:avLst/>
          </a:prstGeom>
        </p:spPr>
      </p:pic>
      <p:pic>
        <p:nvPicPr>
          <p:cNvPr id="6" name="Picture 5" descr="canted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599" y="3962400"/>
            <a:ext cx="4038601" cy="2057400"/>
          </a:xfrm>
          <a:prstGeom prst="rect">
            <a:avLst/>
          </a:prstGeom>
        </p:spPr>
      </p:pic>
      <p:pic>
        <p:nvPicPr>
          <p:cNvPr id="7" name="Picture 6" descr="canted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3810000"/>
            <a:ext cx="3352800" cy="2330757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parison ang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524000"/>
            <a:ext cx="7239000" cy="432193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Comparisons of Camera Angles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Instead of a series of CUTS (going from one shot to another) director’s often choose to move camera</a:t>
            </a:r>
          </a:p>
          <a:p>
            <a:endParaRPr lang="en-US" dirty="0" smtClean="0"/>
          </a:p>
          <a:p>
            <a:r>
              <a:rPr lang="en-US" dirty="0" smtClean="0"/>
              <a:t>Makes the action seem slower</a:t>
            </a:r>
          </a:p>
          <a:p>
            <a:endParaRPr lang="en-US" dirty="0" smtClean="0"/>
          </a:p>
          <a:p>
            <a:r>
              <a:rPr lang="en-US" dirty="0" smtClean="0"/>
              <a:t>Takes more time to watch, to set up to film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Movement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PAN SHOT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movement scans the scene horizontally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This pans or scans over the scene, like looking side to side</a:t>
            </a:r>
          </a:p>
          <a:p>
            <a:pPr>
              <a:buNone/>
            </a:pPr>
            <a:r>
              <a:rPr lang="en-US" dirty="0" smtClean="0"/>
              <a:t>TILT SHOT</a:t>
            </a:r>
          </a:p>
          <a:p>
            <a:r>
              <a:rPr lang="en-US" dirty="0" smtClean="0"/>
              <a:t>The movement scans the scene vertically</a:t>
            </a:r>
          </a:p>
          <a:p>
            <a:r>
              <a:rPr lang="en-US" dirty="0" smtClean="0"/>
              <a:t>This pans or scans the scene up &amp; down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Movement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DOLLY/TRACKING SHOT</a:t>
            </a:r>
          </a:p>
          <a:p>
            <a:r>
              <a:rPr lang="en-US" dirty="0" smtClean="0"/>
              <a:t>The camera moves ALONG the action or subject.</a:t>
            </a:r>
          </a:p>
          <a:p>
            <a:r>
              <a:rPr lang="en-US" dirty="0" smtClean="0"/>
              <a:t>The camera is either on free standing wheels or on a train-track like device</a:t>
            </a:r>
          </a:p>
          <a:p>
            <a:pPr>
              <a:buNone/>
            </a:pPr>
            <a:r>
              <a:rPr lang="en-US" dirty="0" smtClean="0"/>
              <a:t>BOOM or CRANE SHOT</a:t>
            </a:r>
          </a:p>
          <a:p>
            <a:r>
              <a:rPr lang="en-US" dirty="0" smtClean="0"/>
              <a:t>The camera moves vertically through space</a:t>
            </a:r>
          </a:p>
          <a:p>
            <a:r>
              <a:rPr lang="en-US" dirty="0" smtClean="0"/>
              <a:t>This can also include side to side through space (not on the ground).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Camera Movement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Zoom</a:t>
            </a:r>
          </a:p>
          <a:p>
            <a:r>
              <a:rPr lang="en-US" dirty="0" smtClean="0"/>
              <a:t>This changes the magnification of the subject</a:t>
            </a:r>
          </a:p>
          <a:p>
            <a:r>
              <a:rPr lang="en-US" dirty="0" smtClean="0"/>
              <a:t>This applies to both increasing size (Zoom IN) and decreasing size (Zoom OUT)</a:t>
            </a:r>
          </a:p>
          <a:p>
            <a:r>
              <a:rPr lang="en-US" dirty="0" smtClean="0"/>
              <a:t>Should be thought of as a </a:t>
            </a:r>
            <a:r>
              <a:rPr lang="en-US" dirty="0" err="1" smtClean="0"/>
              <a:t>sfx</a:t>
            </a:r>
            <a:r>
              <a:rPr lang="en-US" dirty="0" smtClean="0"/>
              <a:t> and used sparingly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Movement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http://www.lavideofilmmaker.com/filmmaking/film-techniques.html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Movement Examples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describing camera angles you have to think about three important factors: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1.  FRAMING (or LENGTH) of the shot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2.  The ANGLE of the shot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3.  If there is any MOVEMENT involved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Each different shot has a different purpose and effect.  Changing between shots is called a CUT.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Shots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WIDE ANGLE SHOT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*Generally used as a scene-setting, establishing shot.</a:t>
            </a:r>
          </a:p>
          <a:p>
            <a:pPr>
              <a:buNone/>
            </a:pPr>
            <a:r>
              <a:rPr lang="en-US" dirty="0" smtClean="0"/>
              <a:t>*Also referred to as an EXTERIOR (outside of buildings, landscape, action as in massive war or disaster film)</a:t>
            </a:r>
          </a:p>
          <a:p>
            <a:pPr>
              <a:buNone/>
            </a:pPr>
            <a:r>
              <a:rPr lang="en-US" dirty="0" smtClean="0"/>
              <a:t>*Very little detail, meant to give general impression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Framing (Shot Length)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ide angl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279439"/>
            <a:ext cx="3200400" cy="239721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Angle Examples</a:t>
            </a:r>
            <a:endParaRPr lang="en-US" dirty="0"/>
          </a:p>
        </p:txBody>
      </p:sp>
      <p:pic>
        <p:nvPicPr>
          <p:cNvPr id="5" name="Picture 4" descr="Wide angl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447800"/>
            <a:ext cx="3467100" cy="2298838"/>
          </a:xfrm>
          <a:prstGeom prst="rect">
            <a:avLst/>
          </a:prstGeom>
        </p:spPr>
      </p:pic>
      <p:pic>
        <p:nvPicPr>
          <p:cNvPr id="6" name="Picture 5" descr="wide angle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4038600"/>
            <a:ext cx="3306424" cy="2200275"/>
          </a:xfrm>
          <a:prstGeom prst="rect">
            <a:avLst/>
          </a:prstGeom>
        </p:spPr>
      </p:pic>
      <p:pic>
        <p:nvPicPr>
          <p:cNvPr id="7" name="Picture 6" descr="Wide Angle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4038600"/>
            <a:ext cx="3543300" cy="2162175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LONG SHOT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*Generally shows image as “</a:t>
            </a:r>
            <a:r>
              <a:rPr lang="en-US" dirty="0" err="1" smtClean="0"/>
              <a:t>lifesize</a:t>
            </a:r>
            <a:r>
              <a:rPr lang="en-US" dirty="0" smtClean="0"/>
              <a:t>”.</a:t>
            </a:r>
          </a:p>
          <a:p>
            <a:pPr>
              <a:buNone/>
            </a:pPr>
            <a:r>
              <a:rPr lang="en-US" dirty="0" smtClean="0"/>
              <a:t>*Full shot of entire human body, with head near the top, feet or ankles near the bottom.</a:t>
            </a:r>
          </a:p>
          <a:p>
            <a:pPr>
              <a:buNone/>
            </a:pPr>
            <a:r>
              <a:rPr lang="en-US" dirty="0" smtClean="0"/>
              <a:t>*The focus is on the actors, but plenty of background appears in detail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(Shot Length)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ong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066800"/>
            <a:ext cx="2209800" cy="265176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Shot Examples</a:t>
            </a:r>
            <a:endParaRPr lang="en-US" dirty="0"/>
          </a:p>
        </p:txBody>
      </p:sp>
      <p:pic>
        <p:nvPicPr>
          <p:cNvPr id="5" name="Picture 4" descr="Long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1419" y="1295400"/>
            <a:ext cx="3774831" cy="1981200"/>
          </a:xfrm>
          <a:prstGeom prst="rect">
            <a:avLst/>
          </a:prstGeom>
        </p:spPr>
      </p:pic>
      <p:pic>
        <p:nvPicPr>
          <p:cNvPr id="7" name="Picture 6" descr="Long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886200"/>
            <a:ext cx="3439136" cy="2390775"/>
          </a:xfrm>
          <a:prstGeom prst="rect">
            <a:avLst/>
          </a:prstGeom>
        </p:spPr>
      </p:pic>
      <p:pic>
        <p:nvPicPr>
          <p:cNvPr id="8" name="Picture 7" descr="Long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3660914"/>
            <a:ext cx="3543300" cy="234936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MEDIUM SHOT (Most commonly used shot.)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Approx shows figures from the waist up (with leeway).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Also know as a Two (or Three) Shot, based on number of people.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Great for dialogue and/or show some detail of action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 little background visible, that has already been established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(Shot Length)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dium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399" y="1447800"/>
            <a:ext cx="3590795" cy="2133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Shot Examples</a:t>
            </a:r>
            <a:endParaRPr lang="en-US" dirty="0"/>
          </a:p>
        </p:txBody>
      </p:sp>
      <p:pic>
        <p:nvPicPr>
          <p:cNvPr id="5" name="Picture 4" descr="medium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962400"/>
            <a:ext cx="3649949" cy="2428875"/>
          </a:xfrm>
          <a:prstGeom prst="rect">
            <a:avLst/>
          </a:prstGeom>
        </p:spPr>
      </p:pic>
      <p:pic>
        <p:nvPicPr>
          <p:cNvPr id="6" name="Picture 5" descr="medium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962400"/>
            <a:ext cx="3558334" cy="2420190"/>
          </a:xfrm>
          <a:prstGeom prst="rect">
            <a:avLst/>
          </a:prstGeom>
        </p:spPr>
      </p:pic>
      <p:pic>
        <p:nvPicPr>
          <p:cNvPr id="7" name="Picture 6" descr="medium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599" y="1295400"/>
            <a:ext cx="4199467" cy="2362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436</TotalTime>
  <Words>641</Words>
  <Application>Microsoft Office PowerPoint</Application>
  <PresentationFormat>On-screen Show (4:3)</PresentationFormat>
  <Paragraphs>116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Paper</vt:lpstr>
      <vt:lpstr>Everything You Wanted to Know About CAMERA ANGLES </vt:lpstr>
      <vt:lpstr>Camera Angles</vt:lpstr>
      <vt:lpstr>Describing Shots</vt:lpstr>
      <vt:lpstr>Framing (Shot Length)</vt:lpstr>
      <vt:lpstr>Wide Angle Examples</vt:lpstr>
      <vt:lpstr>Framing (Shot Length)</vt:lpstr>
      <vt:lpstr>Long Shot Examples</vt:lpstr>
      <vt:lpstr>Framing (Shot Length)</vt:lpstr>
      <vt:lpstr>Medium Shot Examples</vt:lpstr>
      <vt:lpstr>Framing (Shot Length)</vt:lpstr>
      <vt:lpstr>Close Up Examples</vt:lpstr>
      <vt:lpstr>Framing (Shot Length)</vt:lpstr>
      <vt:lpstr>Extreme Close Up Examples</vt:lpstr>
      <vt:lpstr>Comparisons of Framing Shots</vt:lpstr>
      <vt:lpstr>Camera ANGLES </vt:lpstr>
      <vt:lpstr>Camera ANGLES </vt:lpstr>
      <vt:lpstr>Bird’s Eye v. High Angle</vt:lpstr>
      <vt:lpstr>Camera ANGLES </vt:lpstr>
      <vt:lpstr>Camera ANGLES </vt:lpstr>
      <vt:lpstr>Low Angle &amp; Eye Level Examples</vt:lpstr>
      <vt:lpstr>Camera ANGLES </vt:lpstr>
      <vt:lpstr>Oblique/Canted Angle Examples</vt:lpstr>
      <vt:lpstr>Comparisons of Camera Angles</vt:lpstr>
      <vt:lpstr>Camera Movement</vt:lpstr>
      <vt:lpstr>Camera Movement</vt:lpstr>
      <vt:lpstr>Camera Movement</vt:lpstr>
      <vt:lpstr>Camera Movement</vt:lpstr>
      <vt:lpstr>Camera Movement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 You Wanted to Know About CAMERA ANGLES</dc:title>
  <dc:creator>josi</dc:creator>
  <cp:lastModifiedBy>AutoBVT</cp:lastModifiedBy>
  <cp:revision>25</cp:revision>
  <dcterms:created xsi:type="dcterms:W3CDTF">2014-01-29T22:05:22Z</dcterms:created>
  <dcterms:modified xsi:type="dcterms:W3CDTF">2014-01-31T15:00:02Z</dcterms:modified>
</cp:coreProperties>
</file>